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</p:sldIdLst>
  <p:sldSz cx="6858000" cy="1219263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90" y="1995508"/>
            <a:ext cx="5143739" cy="424504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90" y="6404254"/>
            <a:ext cx="5143739" cy="294386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984" y="649175"/>
            <a:ext cx="1478825" cy="1033317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509" y="649175"/>
            <a:ext cx="4350746" cy="1033317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37" y="3039834"/>
            <a:ext cx="5915299" cy="50720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37" y="8159849"/>
            <a:ext cx="5915299" cy="26672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509" y="3245875"/>
            <a:ext cx="2914785" cy="773647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024" y="3245875"/>
            <a:ext cx="2914785" cy="773647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03" y="649175"/>
            <a:ext cx="5915299" cy="2356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03" y="2989029"/>
            <a:ext cx="2901390" cy="146487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03" y="4453905"/>
            <a:ext cx="2901390" cy="6551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2024" y="2989029"/>
            <a:ext cx="2915678" cy="146487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2024" y="4453905"/>
            <a:ext cx="2915678" cy="6551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03" y="812880"/>
            <a:ext cx="2211986" cy="28450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678" y="1755595"/>
            <a:ext cx="3472024" cy="866507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03" y="3657960"/>
            <a:ext cx="2211986" cy="677682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03" y="812880"/>
            <a:ext cx="2211986" cy="28450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678" y="1755595"/>
            <a:ext cx="3472024" cy="86650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03" y="3657960"/>
            <a:ext cx="2211986" cy="677682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509" y="649175"/>
            <a:ext cx="5915299" cy="235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509" y="3245875"/>
            <a:ext cx="5915299" cy="7736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509" y="11301291"/>
            <a:ext cx="1543122" cy="649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3F023-95C3-49F9-ADD1-A9E35651CCD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818" y="11301291"/>
            <a:ext cx="2314682" cy="649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687" y="11301291"/>
            <a:ext cx="1543122" cy="649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7AC4-4D56-4EC8-8767-06EF1050BAE5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hyperlink" Target="https://aiims.edu/en/departments-and-centers/departments.html?id=642" TargetMode="External"/><Relationship Id="rId8" Type="http://schemas.openxmlformats.org/officeDocument/2006/relationships/hyperlink" Target="https://aiims.edu/images/pdf/Departments_Centers/Department%20of%20Biotechnology/index.html" TargetMode="External"/><Relationship Id="rId7" Type="http://schemas.openxmlformats.org/officeDocument/2006/relationships/hyperlink" Target="https://aiims.edu/en/departments-and-centers/departments.html?id=640" TargetMode="External"/><Relationship Id="rId6" Type="http://schemas.openxmlformats.org/officeDocument/2006/relationships/hyperlink" Target="https://aiims.edu/en/departments-and-centers/departments.html?id=598" TargetMode="External"/><Relationship Id="rId58" Type="http://schemas.openxmlformats.org/officeDocument/2006/relationships/slideLayout" Target="../slideLayouts/slideLayout2.xml"/><Relationship Id="rId57" Type="http://schemas.openxmlformats.org/officeDocument/2006/relationships/image" Target="../media/image13.png"/><Relationship Id="rId56" Type="http://schemas.openxmlformats.org/officeDocument/2006/relationships/image" Target="../media/image12.png"/><Relationship Id="rId55" Type="http://schemas.openxmlformats.org/officeDocument/2006/relationships/image" Target="../media/image11.jpeg"/><Relationship Id="rId54" Type="http://schemas.openxmlformats.org/officeDocument/2006/relationships/image" Target="../media/image10.jpeg"/><Relationship Id="rId53" Type="http://schemas.openxmlformats.org/officeDocument/2006/relationships/image" Target="../media/image9.jpeg"/><Relationship Id="rId52" Type="http://schemas.openxmlformats.org/officeDocument/2006/relationships/image" Target="../media/image8.jpeg"/><Relationship Id="rId51" Type="http://schemas.openxmlformats.org/officeDocument/2006/relationships/image" Target="../media/image7.png"/><Relationship Id="rId50" Type="http://schemas.openxmlformats.org/officeDocument/2006/relationships/hyperlink" Target="https://aiims.edu/en/departments-and-centers/departments.html?id=678" TargetMode="External"/><Relationship Id="rId5" Type="http://schemas.openxmlformats.org/officeDocument/2006/relationships/hyperlink" Target="https://aiims.edu/en/departments-and-centers/departments.html?id=597" TargetMode="External"/><Relationship Id="rId49" Type="http://schemas.openxmlformats.org/officeDocument/2006/relationships/hyperlink" Target="https://aiims.edu/en/departments-and-centers/departments.html?id=677" TargetMode="External"/><Relationship Id="rId48" Type="http://schemas.openxmlformats.org/officeDocument/2006/relationships/hyperlink" Target="https://aiims.edu/en/departments-and-centers/departments.html?id=676" TargetMode="External"/><Relationship Id="rId47" Type="http://schemas.openxmlformats.org/officeDocument/2006/relationships/hyperlink" Target="https://aiims.edu/en/departments-and-centers/departments.html?id=675" TargetMode="External"/><Relationship Id="rId46" Type="http://schemas.openxmlformats.org/officeDocument/2006/relationships/hyperlink" Target="https://aiims.edu/en/departments-and-centers/departments.html?id=6188" TargetMode="External"/><Relationship Id="rId45" Type="http://schemas.openxmlformats.org/officeDocument/2006/relationships/hyperlink" Target="http://14.139.245.51/rsection/Home.aspx" TargetMode="External"/><Relationship Id="rId44" Type="http://schemas.openxmlformats.org/officeDocument/2006/relationships/hyperlink" Target="https://aiims.edu/en/departments-and-centers/departments.html?id=674" TargetMode="External"/><Relationship Id="rId43" Type="http://schemas.openxmlformats.org/officeDocument/2006/relationships/hyperlink" Target="https://aiims.edu/en/departments-and-centers/departments.html?id=673" TargetMode="External"/><Relationship Id="rId42" Type="http://schemas.openxmlformats.org/officeDocument/2006/relationships/hyperlink" Target="https://aiims.edu/en/pulmonary_intro.html" TargetMode="External"/><Relationship Id="rId41" Type="http://schemas.openxmlformats.org/officeDocument/2006/relationships/hyperlink" Target="https://aiims.edu/en/departments-and-centers/departments.html?id=671" TargetMode="External"/><Relationship Id="rId40" Type="http://schemas.openxmlformats.org/officeDocument/2006/relationships/hyperlink" Target="https://aiims.edu/en/2016-11-08-07-30-59.html" TargetMode="External"/><Relationship Id="rId4" Type="http://schemas.openxmlformats.org/officeDocument/2006/relationships/hyperlink" Target="https://aiims.edu/en/departments-and-centers/departments.html?id=619" TargetMode="External"/><Relationship Id="rId39" Type="http://schemas.openxmlformats.org/officeDocument/2006/relationships/hyperlink" Target="https://aiims.edu/en/departments-and-centers/departments.html?id=670" TargetMode="External"/><Relationship Id="rId38" Type="http://schemas.openxmlformats.org/officeDocument/2006/relationships/hyperlink" Target="https://aiims.edu/en/introduction-phys.html" TargetMode="External"/><Relationship Id="rId37" Type="http://schemas.openxmlformats.org/officeDocument/2006/relationships/hyperlink" Target="https://aiims.edu/en/departments-and-centers/departments.html?id=668" TargetMode="External"/><Relationship Id="rId36" Type="http://schemas.openxmlformats.org/officeDocument/2006/relationships/hyperlink" Target="https://aiims.edu/en/departments-and-centers/departments.html?id=667" TargetMode="External"/><Relationship Id="rId35" Type="http://schemas.openxmlformats.org/officeDocument/2006/relationships/hyperlink" Target="https://aiims.edu/en/departments-and-centers/departments.html?id=666" TargetMode="External"/><Relationship Id="rId34" Type="http://schemas.openxmlformats.org/officeDocument/2006/relationships/hyperlink" Target="http://bablax.ga/AIIMS_PED/index.html" TargetMode="External"/><Relationship Id="rId33" Type="http://schemas.openxmlformats.org/officeDocument/2006/relationships/hyperlink" Target="https://aiims.edu/en/departments-and-centers/departments.html?id=664" TargetMode="External"/><Relationship Id="rId32" Type="http://schemas.openxmlformats.org/officeDocument/2006/relationships/hyperlink" Target="https://aiims.edu/en/departmental-home-page.html" TargetMode="External"/><Relationship Id="rId31" Type="http://schemas.openxmlformats.org/officeDocument/2006/relationships/hyperlink" Target="https://aiims.edu/en/departments-and-centers/departments.html?id=662" TargetMode="External"/><Relationship Id="rId30" Type="http://schemas.openxmlformats.org/officeDocument/2006/relationships/hyperlink" Target="https://aiims.edu/en/departments-and-centers/departments.html?id=117" TargetMode="External"/><Relationship Id="rId3" Type="http://schemas.openxmlformats.org/officeDocument/2006/relationships/hyperlink" Target="https://aiims.edu/en/departments-and-centers/departments.html?id=92" TargetMode="External"/><Relationship Id="rId29" Type="http://schemas.openxmlformats.org/officeDocument/2006/relationships/hyperlink" Target="https://nmraiims.aiims.edu/" TargetMode="External"/><Relationship Id="rId28" Type="http://schemas.openxmlformats.org/officeDocument/2006/relationships/hyperlink" Target="https://aiims.edu/en/departments-and-centers/departments.html?id=660" TargetMode="External"/><Relationship Id="rId27" Type="http://schemas.openxmlformats.org/officeDocument/2006/relationships/hyperlink" Target="https://aiims.edu/en/departments-and-centers/departments.html?id=659" TargetMode="External"/><Relationship Id="rId26" Type="http://schemas.openxmlformats.org/officeDocument/2006/relationships/hyperlink" Target="https://aiims.edu/en/departments-and-centers/departments.html?id=658" TargetMode="External"/><Relationship Id="rId25" Type="http://schemas.openxmlformats.org/officeDocument/2006/relationships/hyperlink" Target="https://aiims.edu/en/2014-12-08-07-17-39/faculty.html" TargetMode="External"/><Relationship Id="rId24" Type="http://schemas.openxmlformats.org/officeDocument/2006/relationships/hyperlink" Target="https://aiims.edu/en/departments-and-centers/departments.html?id=656" TargetMode="External"/><Relationship Id="rId23" Type="http://schemas.openxmlformats.org/officeDocument/2006/relationships/hyperlink" Target="https://aiims.edu/en/departments-and-centers/departments.html?id=655" TargetMode="External"/><Relationship Id="rId22" Type="http://schemas.openxmlformats.org/officeDocument/2006/relationships/hyperlink" Target="https://aiims.edu/en/departments-and-centers/departments.html?id=654" TargetMode="External"/><Relationship Id="rId21" Type="http://schemas.openxmlformats.org/officeDocument/2006/relationships/hyperlink" Target="https://aiims.edu/en/departments-and-centers/departments.html?id=901" TargetMode="External"/><Relationship Id="rId20" Type="http://schemas.openxmlformats.org/officeDocument/2006/relationships/hyperlink" Target="https://aiims.edu/en/departments-and-centers/departments.html?id=652" TargetMode="External"/><Relationship Id="rId2" Type="http://schemas.openxmlformats.org/officeDocument/2006/relationships/hyperlink" Target="https://aiims.edu/en/anatomyintroduction.html" TargetMode="External"/><Relationship Id="rId19" Type="http://schemas.openxmlformats.org/officeDocument/2006/relationships/hyperlink" Target="https://aiims.edu/en/departments-and-centers/departments.html?id=651" TargetMode="External"/><Relationship Id="rId18" Type="http://schemas.openxmlformats.org/officeDocument/2006/relationships/hyperlink" Target="https://aiims.edu/en/departments-and-centers/departments.html?id=650" TargetMode="External"/><Relationship Id="rId17" Type="http://schemas.openxmlformats.org/officeDocument/2006/relationships/hyperlink" Target="https://aiims.edu/en/departments-and-centers/departments.html?id=649" TargetMode="External"/><Relationship Id="rId16" Type="http://schemas.openxmlformats.org/officeDocument/2006/relationships/hyperlink" Target="https://aiims.edu/en/departments-and-centers/departments.html?id=648" TargetMode="External"/><Relationship Id="rId15" Type="http://schemas.openxmlformats.org/officeDocument/2006/relationships/hyperlink" Target="https://aiims.edu/en/departments-and-centers/departments.html?id=647" TargetMode="External"/><Relationship Id="rId14" Type="http://schemas.openxmlformats.org/officeDocument/2006/relationships/hyperlink" Target="https://aiims.edu/en/departments-and-centers/departments.html?id=646" TargetMode="External"/><Relationship Id="rId13" Type="http://schemas.openxmlformats.org/officeDocument/2006/relationships/hyperlink" Target="https://aiims.edu/en/dermatology_intro.html" TargetMode="External"/><Relationship Id="rId12" Type="http://schemas.openxmlformats.org/officeDocument/2006/relationships/hyperlink" Target="https://aiims.edu/en/departments-and-centers/departments.html?id=644" TargetMode="External"/><Relationship Id="rId11" Type="http://schemas.openxmlformats.org/officeDocument/2006/relationships/hyperlink" Target="https://aiims.edu/en/departments-and-centers/departments.html?id=643" TargetMode="External"/><Relationship Id="rId10" Type="http://schemas.openxmlformats.org/officeDocument/2006/relationships/hyperlink" Target="https://aiims.edu/en/departments-and-centers/departments.html?id=1347" TargetMode="External"/><Relationship Id="rId1" Type="http://schemas.openxmlformats.org/officeDocument/2006/relationships/hyperlink" Target="https://aiims.edu/en/departments-and-centers/departments.html?id=42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" y="141605"/>
            <a:ext cx="4971415" cy="479425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Bahnschrift Light Condensed" panose="020B0502040204020203" pitchFamily="34" charset="0"/>
              </a:rPr>
              <a:t>DESKTOP</a:t>
            </a:r>
            <a:r>
              <a:rPr lang="en-US" sz="3000" b="1" dirty="0" smtClean="0">
                <a:latin typeface="Bahnschrift Light Condensed" panose="020B0502040204020203" pitchFamily="34" charset="0"/>
              </a:rPr>
              <a:t> STUDY </a:t>
            </a:r>
            <a:endParaRPr lang="en-IN" sz="3000" b="1" dirty="0">
              <a:latin typeface="Bahnschrift Light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55" y="583085"/>
            <a:ext cx="5143232" cy="338267"/>
          </a:xfrm>
        </p:spPr>
        <p:txBody>
          <a:bodyPr>
            <a:normAutofit fontScale="8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ALL INSTITUTE OF MEDICAL SCIENCES (</a:t>
            </a:r>
            <a:r>
              <a:rPr lang="en-US" dirty="0" err="1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AIIMS</a:t>
            </a:r>
            <a:r>
              <a:rPr lang="en-US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) NEW DELHI, INDIA</a:t>
            </a:r>
            <a:endParaRPr lang="en-US" dirty="0" smtClean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14300" y="965835"/>
            <a:ext cx="1923415" cy="2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35" dirty="0" smtClean="0">
                <a:latin typeface="Bahnschrift Light Condensed" panose="020B0502040204020203" pitchFamily="34" charset="0"/>
              </a:rPr>
              <a:t>INTRODUCTION</a:t>
            </a:r>
            <a:endParaRPr lang="en-US" sz="1335" dirty="0" smtClean="0">
              <a:latin typeface="Bahnschrift Light Condensed" panose="020B0502040204020203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14300" y="1212215"/>
            <a:ext cx="6461125" cy="88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/>
              <a:t>All </a:t>
            </a:r>
            <a:r>
              <a:rPr lang="en-US" sz="1200" b="1" dirty="0"/>
              <a:t>India Institute of Medical Sciences, New Delhi</a:t>
            </a:r>
            <a:r>
              <a:rPr lang="en-US" sz="1200" dirty="0"/>
              <a:t>, also known as </a:t>
            </a:r>
            <a:r>
              <a:rPr lang="en-US" sz="1200" b="1" dirty="0" err="1"/>
              <a:t>AIIMS</a:t>
            </a:r>
            <a:r>
              <a:rPr lang="en-US" sz="1200" b="1" dirty="0"/>
              <a:t> Delhi</a:t>
            </a:r>
            <a:r>
              <a:rPr lang="en-US" sz="1200" dirty="0"/>
              <a:t> , is a globally acclaimed public</a:t>
            </a:r>
            <a:r>
              <a:rPr lang="en-US" sz="1200" b="1" dirty="0"/>
              <a:t> </a:t>
            </a:r>
            <a:r>
              <a:rPr lang="en-US" sz="1200" b="1" dirty="0" smtClean="0"/>
              <a:t>medical research university</a:t>
            </a:r>
            <a:r>
              <a:rPr lang="en-US" sz="1200" b="1" dirty="0"/>
              <a:t> </a:t>
            </a:r>
            <a:r>
              <a:rPr lang="en-US" sz="1200" dirty="0" smtClean="0"/>
              <a:t>and hospital</a:t>
            </a:r>
            <a:r>
              <a:rPr lang="en-US" sz="1200" dirty="0"/>
              <a:t> based in </a:t>
            </a:r>
            <a:r>
              <a:rPr lang="en-US" sz="1200" dirty="0" smtClean="0"/>
              <a:t>New Delhi, India. The </a:t>
            </a:r>
            <a:r>
              <a:rPr lang="en-US" sz="1200" dirty="0"/>
              <a:t>institute is governed by the </a:t>
            </a:r>
            <a:r>
              <a:rPr lang="en-US" sz="1200" dirty="0" err="1"/>
              <a:t>AIIMS</a:t>
            </a:r>
            <a:r>
              <a:rPr lang="en-US" sz="1200" dirty="0"/>
              <a:t> Act, 1956 and operates autonomously under the </a:t>
            </a:r>
            <a:r>
              <a:rPr lang="en-US" sz="1200" b="1" dirty="0" smtClean="0"/>
              <a:t>Ministry of health and Family welfare. </a:t>
            </a:r>
            <a:r>
              <a:rPr lang="en-US" sz="1200" dirty="0" err="1" smtClean="0"/>
              <a:t>AIIMS</a:t>
            </a:r>
            <a:r>
              <a:rPr lang="en-US" sz="1200" dirty="0" smtClean="0"/>
              <a:t> is the first Indian center to perform a successful cardiac transplant.</a:t>
            </a:r>
            <a:r>
              <a:rPr lang="en-US" sz="1200" b="1" dirty="0" smtClean="0"/>
              <a:t> </a:t>
            </a:r>
            <a:endParaRPr lang="en-IN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9" t="21585" r="5777" b="29579"/>
          <a:stretch>
            <a:fillRect/>
          </a:stretch>
        </p:blipFill>
        <p:spPr>
          <a:xfrm>
            <a:off x="4885055" y="1830070"/>
            <a:ext cx="1576705" cy="1003300"/>
          </a:xfrm>
          <a:prstGeom prst="rect">
            <a:avLst/>
          </a:prstGeom>
          <a:effectLst>
            <a:softEdge rad="3302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85" y="1997075"/>
            <a:ext cx="2881630" cy="16141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" y="1917700"/>
            <a:ext cx="1993900" cy="828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The hospital facilities cater about 1.5 millions and about 80000 in patients, and 100000 surgeries every year</a:t>
            </a:r>
            <a:endParaRPr lang="en-IN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35736" r="12540" b="32786"/>
          <a:stretch>
            <a:fillRect/>
          </a:stretch>
        </p:blipFill>
        <p:spPr>
          <a:xfrm>
            <a:off x="532765" y="2738755"/>
            <a:ext cx="1412875" cy="258445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14300" y="2987040"/>
            <a:ext cx="192341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No. of beds (main block) - 1162</a:t>
            </a:r>
            <a:endParaRPr lang="en-US" sz="1200" dirty="0" smtClean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Total beds  - 2478</a:t>
            </a:r>
            <a:endParaRPr lang="en-US" sz="1200" dirty="0" smtClean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No. of doctors 800</a:t>
            </a:r>
            <a:endParaRPr lang="en-US" sz="1200" dirty="0" smtClean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dirty="0" smtClean="0"/>
              <a:t>Established year : 1956</a:t>
            </a:r>
            <a:r>
              <a:rPr lang="en-IN" sz="1200" dirty="0"/>
              <a:t>,</a:t>
            </a:r>
            <a:endParaRPr lang="en-IN" sz="1200" dirty="0"/>
          </a:p>
        </p:txBody>
      </p:sp>
      <p:sp>
        <p:nvSpPr>
          <p:cNvPr id="12" name="Title 3"/>
          <p:cNvSpPr>
            <a:spLocks noGrp="1"/>
          </p:cNvSpPr>
          <p:nvPr/>
        </p:nvSpPr>
        <p:spPr>
          <a:xfrm>
            <a:off x="142240" y="4150360"/>
            <a:ext cx="1176020" cy="35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sz="2000" dirty="0" smtClean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LOCATION</a:t>
            </a:r>
            <a:endParaRPr lang="en-US" sz="2000" dirty="0" smtClean="0">
              <a:latin typeface="Bahnschrift Light Condensed" panose="020B0502040204020203" pitchFamily="34" charset="0"/>
              <a:cs typeface="Bahnschrift Light Condensed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7" y="4515940"/>
            <a:ext cx="2596893" cy="1376357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143510" y="5913755"/>
            <a:ext cx="21913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100" dirty="0" smtClean="0"/>
              <a:t>SITE AREA : 300acres</a:t>
            </a:r>
            <a:endParaRPr lang="en-US" sz="1100" dirty="0" smtClean="0"/>
          </a:p>
          <a:p>
            <a:r>
              <a:rPr lang="en-US" sz="1100" dirty="0" smtClean="0"/>
              <a:t> BUILDING HEIGHT : 38 meters (10 floors)</a:t>
            </a:r>
            <a:endParaRPr lang="en-US" sz="1100" dirty="0"/>
          </a:p>
          <a:p>
            <a:r>
              <a:rPr lang="en-US" sz="1100" dirty="0" smtClean="0"/>
              <a:t>TYPE : Urban </a:t>
            </a:r>
            <a:endParaRPr lang="en-US" sz="11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7" y="6681791"/>
            <a:ext cx="2231379" cy="1113852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45" y="4167505"/>
            <a:ext cx="4211955" cy="364934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/>
        </p:nvSpPr>
        <p:spPr>
          <a:xfrm>
            <a:off x="172856" y="8040597"/>
            <a:ext cx="1395926" cy="348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FACILITIES</a:t>
            </a:r>
            <a:endParaRPr lang="en-IN" dirty="0">
              <a:latin typeface="Bahnschrift Light Condensed" panose="020B0502040204020203" pitchFamily="34" charset="0"/>
              <a:cs typeface="Bahnschrift Light Condensed" panose="020B0502040204020203" pitchFamily="34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/>
        </p:nvSpPr>
        <p:spPr>
          <a:xfrm>
            <a:off x="172720" y="8388985"/>
            <a:ext cx="2162810" cy="2913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Highest Package Offered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Placement Cell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Placement Training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Internships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CTC Offered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Top Companies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Roles Offered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Average Package Offered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Percentage </a:t>
            </a:r>
            <a:r>
              <a:rPr lang="en-US" sz="1200" dirty="0" smtClean="0"/>
              <a:t>of Batch Placed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Recruiting Companies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Course Curriculum Design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Teaching Experience</a:t>
            </a:r>
            <a:endParaRPr lang="en-US" sz="1200" dirty="0" smtClean="0"/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200" dirty="0" smtClean="0"/>
              <a:t>Faculty Easily Approachable</a:t>
            </a:r>
            <a:endParaRPr lang="en-US" sz="1200" dirty="0" smtClean="0"/>
          </a:p>
        </p:txBody>
      </p:sp>
      <p:sp>
        <p:nvSpPr>
          <p:cNvPr id="19" name="TextBox 5"/>
          <p:cNvSpPr txBox="1"/>
          <p:nvPr/>
        </p:nvSpPr>
        <p:spPr>
          <a:xfrm>
            <a:off x="2334895" y="8373110"/>
            <a:ext cx="21469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Top Faculty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Quality education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Knowledge Sharing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Supportive Faculty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Industry Exposure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Medical Facility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Hostel Available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Canteen and cafeteria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Well equipped Class Rooms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Air Conditioned Campus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Library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Beautiful Campus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Top Infrastructure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Events Organized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Sports Festival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Scholarship Available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Fees Structure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Cultural Festival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Lowest Package Offered</a:t>
            </a:r>
            <a:endParaRPr lang="en-IN" sz="1200" dirty="0"/>
          </a:p>
        </p:txBody>
      </p:sp>
      <p:sp>
        <p:nvSpPr>
          <p:cNvPr id="20" name="TextBox 6"/>
          <p:cNvSpPr txBox="1"/>
          <p:nvPr/>
        </p:nvSpPr>
        <p:spPr>
          <a:xfrm>
            <a:off x="4482102" y="8402491"/>
            <a:ext cx="2104769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Internship Stipend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Interview Process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Placement Process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Branch-wise Placements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Senior Batch Placements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Civil Eng. Placements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Consultancy Roles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Stipends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International Offers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Pedagogy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Research Projects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Student Interaction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Practical Focus in Curriculum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Student Faculty ratio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Senior Faculty Member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Personality Development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Latest Technology</a:t>
            </a: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Sports Facility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18" y="232793"/>
            <a:ext cx="2994284" cy="720410"/>
          </a:xfrm>
        </p:spPr>
        <p:txBody>
          <a:bodyPr>
            <a:normAutofit fontScale="90000"/>
          </a:bodyPr>
          <a:lstStyle/>
          <a:p>
            <a:r>
              <a:rPr lang="en-IN" sz="1780" dirty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Departments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003" y="633055"/>
            <a:ext cx="1906952" cy="34301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</a:pPr>
            <a:r>
              <a:rPr lang="en-IN" sz="4520" b="1" dirty="0">
                <a:hlinkClick r:id="rId1"/>
              </a:rPr>
              <a:t>Anaesthesiology, Pain Medicine and Critical Care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2"/>
              </a:rPr>
              <a:t>Anatomy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3"/>
              </a:rPr>
              <a:t>Academic Section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4"/>
              </a:rPr>
              <a:t>Biochemistry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5"/>
              </a:rPr>
              <a:t>Biomedical Engineering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6"/>
              </a:rPr>
              <a:t>Biophysics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7"/>
              </a:rPr>
              <a:t>Biostatistics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8"/>
              </a:rPr>
              <a:t>Biotechnology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9"/>
              </a:rPr>
              <a:t>Cardiology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10"/>
              </a:rPr>
              <a:t>Cardiothoracic &amp; Vascular Surgery (</a:t>
            </a:r>
            <a:r>
              <a:rPr lang="en-IN" sz="4520" b="1" dirty="0" err="1">
                <a:hlinkClick r:id="rId10"/>
              </a:rPr>
              <a:t>CTVS</a:t>
            </a:r>
            <a:r>
              <a:rPr lang="en-IN" sz="4520" b="1" dirty="0">
                <a:hlinkClick r:id="rId10"/>
              </a:rPr>
              <a:t>)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11"/>
              </a:rPr>
              <a:t>Centre for Community Medicine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12"/>
              </a:rPr>
              <a:t>College of </a:t>
            </a:r>
            <a:r>
              <a:rPr lang="en-IN" sz="4520" b="1" dirty="0" smtClean="0">
                <a:hlinkClick r:id="rId12"/>
              </a:rPr>
              <a:t>Nursing</a:t>
            </a:r>
            <a:endParaRPr lang="en-IN" sz="4520" b="1" dirty="0" smtClean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13"/>
              </a:rPr>
              <a:t>Dermatology &amp; Venereology</a:t>
            </a:r>
            <a:endParaRPr lang="en-IN" sz="4520" dirty="0"/>
          </a:p>
          <a:p>
            <a:pPr>
              <a:lnSpc>
                <a:spcPct val="100000"/>
              </a:lnSpc>
            </a:pPr>
            <a:r>
              <a:rPr lang="en-IN" sz="4520" b="1" dirty="0">
                <a:hlinkClick r:id="rId14"/>
              </a:rPr>
              <a:t>Dietetics</a:t>
            </a:r>
            <a:endParaRPr lang="en-IN" sz="4520" dirty="0"/>
          </a:p>
          <a:p>
            <a:endParaRPr lang="en-IN" b="1" dirty="0" smtClean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147955" y="633055"/>
            <a:ext cx="2081031" cy="42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15"/>
              </a:rPr>
              <a:t>Emergency Medicine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16"/>
              </a:rPr>
              <a:t>Endocrinology, Metabolism &amp; Diabetes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17"/>
              </a:rPr>
              <a:t>Forensic Medicine and Toxicology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18"/>
              </a:rPr>
              <a:t>Finance Division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19"/>
              </a:rPr>
              <a:t>Geriatric Medicine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0"/>
              </a:rPr>
              <a:t>Gastroenterology and Human Nutrition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1"/>
              </a:rPr>
              <a:t>Gastrointestinal Surgery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2"/>
              </a:rPr>
              <a:t>Haematology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3"/>
              </a:rPr>
              <a:t>Hospital Administration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4"/>
              </a:rPr>
              <a:t>Laboratory Medicine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5"/>
              </a:rPr>
              <a:t>Medicine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6"/>
              </a:rPr>
              <a:t>Microbiology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7"/>
              </a:rPr>
              <a:t>Nephrology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8"/>
              </a:rPr>
              <a:t>Nuclear Medicine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29"/>
              </a:rPr>
              <a:t>Nuclear Magnetic Resonance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30"/>
              </a:rPr>
              <a:t>Nursing Department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dirty="0">
                <a:hlinkClick r:id="rId31"/>
              </a:rPr>
              <a:t>Obstetrics and Gynaecology</a:t>
            </a:r>
            <a:endParaRPr lang="en-IN" sz="11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30" b="1" u="sng" dirty="0">
                <a:hlinkClick r:id="rId32"/>
              </a:rPr>
              <a:t>Orthopaedics</a:t>
            </a:r>
            <a:endParaRPr lang="en-IN" sz="1130" dirty="0"/>
          </a:p>
          <a:p>
            <a:endParaRPr lang="en-IN" sz="1130" dirty="0"/>
          </a:p>
        </p:txBody>
      </p:sp>
      <p:sp>
        <p:nvSpPr>
          <p:cNvPr id="5" name="TextBox 4"/>
          <p:cNvSpPr txBox="1"/>
          <p:nvPr/>
        </p:nvSpPr>
        <p:spPr>
          <a:xfrm>
            <a:off x="4353446" y="565191"/>
            <a:ext cx="2397538" cy="42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33"/>
              </a:rPr>
              <a:t>Otorhinolaryngology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 err="1">
                <a:hlinkClick r:id="rId34"/>
              </a:rPr>
              <a:t>Pediatrics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35"/>
              </a:rPr>
              <a:t>Paediatric Surgery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36"/>
              </a:rPr>
              <a:t>Pathology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37"/>
              </a:rPr>
              <a:t>Pharmacology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38"/>
              </a:rPr>
              <a:t>Physiology </a:t>
            </a:r>
            <a:r>
              <a:rPr lang="en-IN" sz="1125" dirty="0"/>
              <a:t>  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39"/>
              </a:rPr>
              <a:t>Physical Medicine &amp; Rehabilitation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0"/>
              </a:rPr>
              <a:t>Plastic Surgery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1"/>
              </a:rPr>
              <a:t>Psychiatry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 err="1">
                <a:hlinkClick r:id="rId42"/>
              </a:rPr>
              <a:t>Pulmonary,Critical</a:t>
            </a:r>
            <a:r>
              <a:rPr lang="en-IN" sz="1125" b="1" dirty="0">
                <a:hlinkClick r:id="rId42"/>
              </a:rPr>
              <a:t> Care and Sleep Medicine</a:t>
            </a:r>
            <a:r>
              <a:rPr lang="en-IN" sz="1125" dirty="0"/>
              <a:t>      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3"/>
              </a:rPr>
              <a:t>Radio Diagnosis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4"/>
              </a:rPr>
              <a:t>Reproductive Biology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5"/>
              </a:rPr>
              <a:t>Research Section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6"/>
              </a:rPr>
              <a:t>Rheumatology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7"/>
              </a:rPr>
              <a:t>Surgical Disciplines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8"/>
              </a:rPr>
              <a:t>Transplant Immunology &amp; </a:t>
            </a:r>
            <a:r>
              <a:rPr lang="en-IN" sz="1125" b="1" dirty="0" err="1">
                <a:hlinkClick r:id="rId48"/>
              </a:rPr>
              <a:t>Immunogenetics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49"/>
              </a:rPr>
              <a:t>Blood </a:t>
            </a:r>
            <a:r>
              <a:rPr lang="en-IN" sz="1125" b="1" dirty="0" err="1">
                <a:hlinkClick r:id="rId49"/>
              </a:rPr>
              <a:t>Centre,Main</a:t>
            </a:r>
            <a:r>
              <a:rPr lang="en-IN" sz="1125" b="1" dirty="0">
                <a:hlinkClick r:id="rId49"/>
              </a:rPr>
              <a:t> Hospital Department of Transfusion Medicine</a:t>
            </a:r>
            <a:endParaRPr lang="en-IN" sz="11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25" b="1" dirty="0">
                <a:hlinkClick r:id="rId50"/>
              </a:rPr>
              <a:t>Urology</a:t>
            </a:r>
            <a:endParaRPr lang="en-IN" sz="1125" dirty="0"/>
          </a:p>
          <a:p>
            <a:endParaRPr lang="en-IN" sz="10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3190" y="4808220"/>
            <a:ext cx="3996055" cy="21653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353560" y="4808220"/>
            <a:ext cx="1937385" cy="482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ENTRY / EXITS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353560" y="5151120"/>
            <a:ext cx="2397125" cy="33750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Gate 1 and Gate 3 will open at </a:t>
            </a:r>
            <a:r>
              <a:rPr lang="en-US" sz="1200" dirty="0" err="1" smtClean="0"/>
              <a:t>Aurbindo</a:t>
            </a:r>
            <a:r>
              <a:rPr lang="en-US" sz="1200" dirty="0" smtClean="0"/>
              <a:t> marg. Both of the gates have entry and exit.</a:t>
            </a:r>
            <a:endParaRPr lang="en-US" sz="1200" dirty="0" smtClean="0"/>
          </a:p>
          <a:p>
            <a:r>
              <a:rPr lang="en-US" sz="1200" dirty="0" smtClean="0"/>
              <a:t>Gate 2 will </a:t>
            </a:r>
            <a:r>
              <a:rPr lang="en-US" sz="1200" dirty="0" smtClean="0"/>
              <a:t>open on ring road and it will only have a exit.</a:t>
            </a:r>
            <a:endParaRPr lang="en-US" sz="1200" dirty="0" smtClean="0"/>
          </a:p>
          <a:p>
            <a:r>
              <a:rPr lang="en-US" sz="1200" dirty="0" smtClean="0"/>
              <a:t>Gate 4 will be shifted to south extension and has both entry and exit.</a:t>
            </a:r>
            <a:endParaRPr lang="en-US" sz="1200" dirty="0" smtClean="0"/>
          </a:p>
          <a:p>
            <a:r>
              <a:rPr lang="en-US" sz="1200" dirty="0" smtClean="0"/>
              <a:t>Gate 5 is near </a:t>
            </a:r>
            <a:r>
              <a:rPr lang="en-US" sz="1200" dirty="0"/>
              <a:t>D</a:t>
            </a:r>
            <a:r>
              <a:rPr lang="en-US" sz="1200" dirty="0" smtClean="0"/>
              <a:t>octor’s hostel near the parking area and will have entry and a exit ; Also is strictly restricted to staff / faculty / residents having identity card.</a:t>
            </a:r>
            <a:endParaRPr lang="en-IN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" y="6982460"/>
            <a:ext cx="1259840" cy="944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15689" r="5917" b="8506"/>
          <a:stretch>
            <a:fillRect/>
          </a:stretch>
        </p:blipFill>
        <p:spPr>
          <a:xfrm>
            <a:off x="1295400" y="6982460"/>
            <a:ext cx="1536700" cy="945515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2427" r="10461" b="27877"/>
          <a:stretch>
            <a:fillRect/>
          </a:stretch>
        </p:blipFill>
        <p:spPr>
          <a:xfrm>
            <a:off x="2835910" y="6973570"/>
            <a:ext cx="1287780" cy="929640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Grp="1"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" y="8265795"/>
            <a:ext cx="2494915" cy="1741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Title 1"/>
          <p:cNvSpPr>
            <a:spLocks noGrp="1"/>
          </p:cNvSpPr>
          <p:nvPr/>
        </p:nvSpPr>
        <p:spPr>
          <a:xfrm>
            <a:off x="123190" y="7950835"/>
            <a:ext cx="1071245" cy="31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ZONIN</a:t>
            </a:r>
            <a:r>
              <a:rPr lang="en-US" sz="1600" b="1" dirty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G</a:t>
            </a:r>
            <a:endParaRPr lang="en-IN" sz="1600" b="1" dirty="0">
              <a:latin typeface="Bahnschrift Light Condensed" panose="020B0502040204020203" pitchFamily="34" charset="0"/>
              <a:cs typeface="Bahnschrift Light Condensed" panose="020B0502040204020203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183515" y="10015855"/>
            <a:ext cx="162560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Bahnschrift Light Condensed" panose="020B0502040204020203" pitchFamily="34" charset="0"/>
                <a:cs typeface="Bahnschrift Light Condensed" panose="020B0502040204020203" pitchFamily="34" charset="0"/>
              </a:rPr>
              <a:t>FUNCTIONS </a:t>
            </a:r>
            <a:endParaRPr lang="en-US" sz="2000" b="1" dirty="0" smtClean="0">
              <a:latin typeface="Bahnschrift Light Condensed" panose="020B0502040204020203" pitchFamily="34" charset="0"/>
              <a:cs typeface="Bahnschrift Light Condensed" panose="020B0502040204020203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183515" y="10448290"/>
            <a:ext cx="6275070" cy="2691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Undergraduate and post graduate teaching in medical and related physical biological sciences.</a:t>
            </a:r>
            <a:endParaRPr lang="en-US" sz="1200" dirty="0" smtClean="0"/>
          </a:p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Nursing and Dental education.</a:t>
            </a:r>
            <a:endParaRPr lang="en-US" sz="1200" dirty="0" smtClean="0"/>
          </a:p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Innovations in education.</a:t>
            </a:r>
            <a:endParaRPr lang="en-US" sz="1200" dirty="0" smtClean="0"/>
          </a:p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Producing medical teachers for the country.</a:t>
            </a:r>
            <a:endParaRPr lang="en-US" sz="1200" dirty="0" smtClean="0"/>
          </a:p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Research in medical and related sciences.</a:t>
            </a:r>
            <a:endParaRPr lang="en-US" sz="1200" dirty="0" smtClean="0"/>
          </a:p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Healthcare: preventive, </a:t>
            </a:r>
            <a:r>
              <a:rPr lang="en-US" sz="1200" dirty="0" err="1" smtClean="0"/>
              <a:t>promotive</a:t>
            </a:r>
            <a:r>
              <a:rPr lang="en-US" sz="1200" dirty="0" smtClean="0"/>
              <a:t> , curative ; primary , secondary , tertiary.</a:t>
            </a:r>
            <a:endParaRPr lang="en-US" sz="1200" dirty="0" smtClean="0"/>
          </a:p>
          <a:p>
            <a:pPr>
              <a:lnSpc>
                <a:spcPct val="75000"/>
              </a:lnSpc>
              <a:spcAft>
                <a:spcPts val="0"/>
              </a:spcAft>
            </a:pPr>
            <a:r>
              <a:rPr lang="en-US" sz="1200" dirty="0" smtClean="0"/>
              <a:t>Community based teaching and </a:t>
            </a:r>
            <a:r>
              <a:rPr lang="en-US" sz="1200" dirty="0" err="1" smtClean="0"/>
              <a:t>reaserch</a:t>
            </a:r>
            <a:r>
              <a:rPr lang="en-US" sz="1200" dirty="0"/>
              <a:t>.</a:t>
            </a:r>
            <a:endParaRPr lang="en-US" sz="120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18105" y="8054340"/>
            <a:ext cx="4131945" cy="23094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57"/>
          <a:stretch>
            <a:fillRect/>
          </a:stretch>
        </p:blipFill>
        <p:spPr>
          <a:xfrm>
            <a:off x="3429000" y="6096317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57"/>
          <a:stretch>
            <a:fillRect/>
          </a:stretch>
        </p:blipFill>
        <p:spPr>
          <a:xfrm>
            <a:off x="5572125" y="10991850"/>
            <a:ext cx="886460" cy="828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3434</Words>
  <Application>WPS Presentation</Application>
  <PresentationFormat>Widescreen</PresentationFormat>
  <Paragraphs>155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25" baseType="lpstr">
      <vt:lpstr>Arial</vt:lpstr>
      <vt:lpstr>SimSun</vt:lpstr>
      <vt:lpstr>Wingdings</vt:lpstr>
      <vt:lpstr>Bahnschrift Light Condensed</vt:lpstr>
      <vt:lpstr>Franklin Gothic Book</vt:lpstr>
      <vt:lpstr>Microsoft YaHei</vt:lpstr>
      <vt:lpstr>Arial Unicode MS</vt:lpstr>
      <vt:lpstr>Calibri Light</vt:lpstr>
      <vt:lpstr>Calibri</vt:lpstr>
      <vt:lpstr>Agency FB</vt:lpstr>
      <vt:lpstr>Arial Rounded MT Bold</vt:lpstr>
      <vt:lpstr>Bahnschrift</vt:lpstr>
      <vt:lpstr>Bahnschrift Condensed</vt:lpstr>
      <vt:lpstr>Bahnschrift Light</vt:lpstr>
      <vt:lpstr>Arial Narrow</vt:lpstr>
      <vt:lpstr>Bahnschrift SemiCondensed</vt:lpstr>
      <vt:lpstr>Bahnschrift SemiBold SemiCondensed</vt:lpstr>
      <vt:lpstr>Bahnschrift SemiBold Condensed</vt:lpstr>
      <vt:lpstr>Bahnschrift SemiBold</vt:lpstr>
      <vt:lpstr>Arial Black</vt:lpstr>
      <vt:lpstr>Bell MT</vt:lpstr>
      <vt:lpstr>Bahnschrift Light SemiCondensed</vt:lpstr>
      <vt:lpstr>Office Theme</vt:lpstr>
      <vt:lpstr>LOCATION</vt:lpstr>
      <vt:lpstr>FUNCTIONS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STUDY</dc:title>
  <dc:creator>Nagaraju</dc:creator>
  <cp:lastModifiedBy>mamth</cp:lastModifiedBy>
  <cp:revision>35</cp:revision>
  <dcterms:created xsi:type="dcterms:W3CDTF">2022-10-27T20:16:00Z</dcterms:created>
  <dcterms:modified xsi:type="dcterms:W3CDTF">2023-02-10T08:11:18Z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5F781C7A3C0846EB89FA601B38E3A4E4</vt:lpwstr>
  </property>
  <property fmtid="{D5CDD505-2E9C-101B-9397-08002B2CF9AE}" pid="3" name="KSOProductBuildVer">
    <vt:lpwstr>1033-11.2.0.11219</vt:lpwstr>
  </property>
</Properties>
</file>